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B7A84A-20DB-49E4-AD10-BED69A5C3AE1}" v="5" dt="2024-01-22T09:22:22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F1B7A84A-20DB-49E4-AD10-BED69A5C3AE1}"/>
    <pc:docChg chg="undo custSel addSld modSld">
      <pc:chgData name="Fluitsma, D.W.P.M. (Daniel)" userId="aab17d33-b89b-4526-b7c1-165dab8f619f" providerId="ADAL" clId="{F1B7A84A-20DB-49E4-AD10-BED69A5C3AE1}" dt="2024-02-02T09:44:09.627" v="6641" actId="20577"/>
      <pc:docMkLst>
        <pc:docMk/>
      </pc:docMkLst>
      <pc:sldChg chg="modSp mod">
        <pc:chgData name="Fluitsma, D.W.P.M. (Daniel)" userId="aab17d33-b89b-4526-b7c1-165dab8f619f" providerId="ADAL" clId="{F1B7A84A-20DB-49E4-AD10-BED69A5C3AE1}" dt="2024-01-22T08:56:45.964" v="135" actId="20577"/>
        <pc:sldMkLst>
          <pc:docMk/>
          <pc:sldMk cId="3632113429" sldId="256"/>
        </pc:sldMkLst>
        <pc:spChg chg="mod">
          <ac:chgData name="Fluitsma, D.W.P.M. (Daniel)" userId="aab17d33-b89b-4526-b7c1-165dab8f619f" providerId="ADAL" clId="{F1B7A84A-20DB-49E4-AD10-BED69A5C3AE1}" dt="2024-01-22T08:56:45.964" v="135" actId="20577"/>
          <ac:spMkLst>
            <pc:docMk/>
            <pc:sldMk cId="3632113429" sldId="256"/>
            <ac:spMk id="5" creationId="{E9E85BED-5FE2-3652-AD1B-6C3BD859DB60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2-02T09:43:02.436" v="6634" actId="20577"/>
        <pc:sldMkLst>
          <pc:docMk/>
          <pc:sldMk cId="359649353" sldId="257"/>
        </pc:sldMkLst>
        <pc:spChg chg="mod">
          <ac:chgData name="Fluitsma, D.W.P.M. (Daniel)" userId="aab17d33-b89b-4526-b7c1-165dab8f619f" providerId="ADAL" clId="{F1B7A84A-20DB-49E4-AD10-BED69A5C3AE1}" dt="2024-01-22T08:56:58.174" v="164" actId="20577"/>
          <ac:spMkLst>
            <pc:docMk/>
            <pc:sldMk cId="359649353" sldId="257"/>
            <ac:spMk id="2" creationId="{DAE1382D-13E5-E234-5A49-35BC1D8771BD}"/>
          </ac:spMkLst>
        </pc:spChg>
        <pc:spChg chg="mod">
          <ac:chgData name="Fluitsma, D.W.P.M. (Daniel)" userId="aab17d33-b89b-4526-b7c1-165dab8f619f" providerId="ADAL" clId="{F1B7A84A-20DB-49E4-AD10-BED69A5C3AE1}" dt="2024-02-02T09:43:02.436" v="6634" actId="20577"/>
          <ac:spMkLst>
            <pc:docMk/>
            <pc:sldMk cId="359649353" sldId="257"/>
            <ac:spMk id="3" creationId="{D4DB7823-1A8B-C937-CF86-B5EBDB0A3949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2-02T09:43:17.014" v="6635" actId="20577"/>
        <pc:sldMkLst>
          <pc:docMk/>
          <pc:sldMk cId="3494140269" sldId="258"/>
        </pc:sldMkLst>
        <pc:spChg chg="mod">
          <ac:chgData name="Fluitsma, D.W.P.M. (Daniel)" userId="aab17d33-b89b-4526-b7c1-165dab8f619f" providerId="ADAL" clId="{F1B7A84A-20DB-49E4-AD10-BED69A5C3AE1}" dt="2024-01-22T09:00:20.794" v="774" actId="20577"/>
          <ac:spMkLst>
            <pc:docMk/>
            <pc:sldMk cId="3494140269" sldId="258"/>
            <ac:spMk id="2" creationId="{B89FB3A9-C410-7B5D-6A2E-C30479C2DFDC}"/>
          </ac:spMkLst>
        </pc:spChg>
        <pc:spChg chg="mod">
          <ac:chgData name="Fluitsma, D.W.P.M. (Daniel)" userId="aab17d33-b89b-4526-b7c1-165dab8f619f" providerId="ADAL" clId="{F1B7A84A-20DB-49E4-AD10-BED69A5C3AE1}" dt="2024-02-02T09:43:17.014" v="6635" actId="20577"/>
          <ac:spMkLst>
            <pc:docMk/>
            <pc:sldMk cId="3494140269" sldId="258"/>
            <ac:spMk id="3" creationId="{D80B88BA-4C88-BDAD-7371-3F18068CF281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2-02T09:43:35.803" v="6637" actId="20577"/>
        <pc:sldMkLst>
          <pc:docMk/>
          <pc:sldMk cId="2658089135" sldId="259"/>
        </pc:sldMkLst>
        <pc:spChg chg="mod">
          <ac:chgData name="Fluitsma, D.W.P.M. (Daniel)" userId="aab17d33-b89b-4526-b7c1-165dab8f619f" providerId="ADAL" clId="{F1B7A84A-20DB-49E4-AD10-BED69A5C3AE1}" dt="2024-01-22T09:03:00.459" v="1201" actId="20577"/>
          <ac:spMkLst>
            <pc:docMk/>
            <pc:sldMk cId="2658089135" sldId="259"/>
            <ac:spMk id="2" creationId="{AF4813B2-7583-DFB7-B1FF-70459783E1E2}"/>
          </ac:spMkLst>
        </pc:spChg>
        <pc:spChg chg="mod">
          <ac:chgData name="Fluitsma, D.W.P.M. (Daniel)" userId="aab17d33-b89b-4526-b7c1-165dab8f619f" providerId="ADAL" clId="{F1B7A84A-20DB-49E4-AD10-BED69A5C3AE1}" dt="2024-02-02T09:43:35.803" v="6637" actId="20577"/>
          <ac:spMkLst>
            <pc:docMk/>
            <pc:sldMk cId="2658089135" sldId="259"/>
            <ac:spMk id="3" creationId="{6FCEFF80-5CA3-6323-2A0B-48D83AFD9F5E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2-02T09:43:52.324" v="6638" actId="14100"/>
        <pc:sldMkLst>
          <pc:docMk/>
          <pc:sldMk cId="3602695466" sldId="260"/>
        </pc:sldMkLst>
        <pc:spChg chg="mod">
          <ac:chgData name="Fluitsma, D.W.P.M. (Daniel)" userId="aab17d33-b89b-4526-b7c1-165dab8f619f" providerId="ADAL" clId="{F1B7A84A-20DB-49E4-AD10-BED69A5C3AE1}" dt="2024-01-22T09:12:05.734" v="2513" actId="14100"/>
          <ac:spMkLst>
            <pc:docMk/>
            <pc:sldMk cId="3602695466" sldId="260"/>
            <ac:spMk id="2" creationId="{1E2CACEA-317D-6E9B-DA6C-34DFAE111203}"/>
          </ac:spMkLst>
        </pc:spChg>
        <pc:spChg chg="mod">
          <ac:chgData name="Fluitsma, D.W.P.M. (Daniel)" userId="aab17d33-b89b-4526-b7c1-165dab8f619f" providerId="ADAL" clId="{F1B7A84A-20DB-49E4-AD10-BED69A5C3AE1}" dt="2024-02-02T09:43:52.324" v="6638" actId="14100"/>
          <ac:spMkLst>
            <pc:docMk/>
            <pc:sldMk cId="3602695466" sldId="260"/>
            <ac:spMk id="3" creationId="{5ABA59CD-784F-4B3F-E589-43E40702B7B6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2-02T09:44:09.627" v="6641" actId="20577"/>
        <pc:sldMkLst>
          <pc:docMk/>
          <pc:sldMk cId="3950346952" sldId="261"/>
        </pc:sldMkLst>
        <pc:spChg chg="mod">
          <ac:chgData name="Fluitsma, D.W.P.M. (Daniel)" userId="aab17d33-b89b-4526-b7c1-165dab8f619f" providerId="ADAL" clId="{F1B7A84A-20DB-49E4-AD10-BED69A5C3AE1}" dt="2024-01-22T09:14:18.934" v="2711" actId="20577"/>
          <ac:spMkLst>
            <pc:docMk/>
            <pc:sldMk cId="3950346952" sldId="261"/>
            <ac:spMk id="2" creationId="{C1658E22-0194-62BE-4218-8A1CCCEA15EA}"/>
          </ac:spMkLst>
        </pc:spChg>
        <pc:spChg chg="mod">
          <ac:chgData name="Fluitsma, D.W.P.M. (Daniel)" userId="aab17d33-b89b-4526-b7c1-165dab8f619f" providerId="ADAL" clId="{F1B7A84A-20DB-49E4-AD10-BED69A5C3AE1}" dt="2024-02-02T09:44:09.627" v="6641" actId="20577"/>
          <ac:spMkLst>
            <pc:docMk/>
            <pc:sldMk cId="3950346952" sldId="261"/>
            <ac:spMk id="3" creationId="{DC054E2A-1166-CD8F-3FB5-6699D29F1EAF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09:20:25.278" v="3323" actId="20577"/>
        <pc:sldMkLst>
          <pc:docMk/>
          <pc:sldMk cId="1131680210" sldId="262"/>
        </pc:sldMkLst>
        <pc:spChg chg="mod">
          <ac:chgData name="Fluitsma, D.W.P.M. (Daniel)" userId="aab17d33-b89b-4526-b7c1-165dab8f619f" providerId="ADAL" clId="{F1B7A84A-20DB-49E4-AD10-BED69A5C3AE1}" dt="2024-01-22T09:20:25.278" v="3323" actId="20577"/>
          <ac:spMkLst>
            <pc:docMk/>
            <pc:sldMk cId="1131680210" sldId="262"/>
            <ac:spMk id="2" creationId="{8158F9C8-226C-7E24-30F6-B0C20AB27BEA}"/>
          </ac:spMkLst>
        </pc:spChg>
        <pc:spChg chg="mod">
          <ac:chgData name="Fluitsma, D.W.P.M. (Daniel)" userId="aab17d33-b89b-4526-b7c1-165dab8f619f" providerId="ADAL" clId="{F1B7A84A-20DB-49E4-AD10-BED69A5C3AE1}" dt="2024-01-22T09:20:10.883" v="3312" actId="20577"/>
          <ac:spMkLst>
            <pc:docMk/>
            <pc:sldMk cId="1131680210" sldId="262"/>
            <ac:spMk id="3" creationId="{51E89980-AFEA-F031-64A8-4CC5465E216E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13:09:11.927" v="6581" actId="20577"/>
        <pc:sldMkLst>
          <pc:docMk/>
          <pc:sldMk cId="3238996648" sldId="263"/>
        </pc:sldMkLst>
        <pc:spChg chg="mod">
          <ac:chgData name="Fluitsma, D.W.P.M. (Daniel)" userId="aab17d33-b89b-4526-b7c1-165dab8f619f" providerId="ADAL" clId="{F1B7A84A-20DB-49E4-AD10-BED69A5C3AE1}" dt="2024-01-22T09:20:44.593" v="3360" actId="313"/>
          <ac:spMkLst>
            <pc:docMk/>
            <pc:sldMk cId="3238996648" sldId="263"/>
            <ac:spMk id="2" creationId="{C8EBAF0C-E8D1-406A-7681-FD00DD4D56BB}"/>
          </ac:spMkLst>
        </pc:spChg>
        <pc:spChg chg="mod">
          <ac:chgData name="Fluitsma, D.W.P.M. (Daniel)" userId="aab17d33-b89b-4526-b7c1-165dab8f619f" providerId="ADAL" clId="{F1B7A84A-20DB-49E4-AD10-BED69A5C3AE1}" dt="2024-01-22T13:09:11.927" v="6581" actId="20577"/>
          <ac:spMkLst>
            <pc:docMk/>
            <pc:sldMk cId="3238996648" sldId="263"/>
            <ac:spMk id="3" creationId="{FA8872F7-7E9B-0477-BF36-9D4463BAABDB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09:26:09.575" v="4146" actId="20577"/>
        <pc:sldMkLst>
          <pc:docMk/>
          <pc:sldMk cId="846924837" sldId="264"/>
        </pc:sldMkLst>
        <pc:spChg chg="mod">
          <ac:chgData name="Fluitsma, D.W.P.M. (Daniel)" userId="aab17d33-b89b-4526-b7c1-165dab8f619f" providerId="ADAL" clId="{F1B7A84A-20DB-49E4-AD10-BED69A5C3AE1}" dt="2024-01-22T09:23:25.849" v="3685" actId="20577"/>
          <ac:spMkLst>
            <pc:docMk/>
            <pc:sldMk cId="846924837" sldId="264"/>
            <ac:spMk id="2" creationId="{AB5B0988-E300-F18B-4709-90B57E4C50AD}"/>
          </ac:spMkLst>
        </pc:spChg>
        <pc:spChg chg="mod">
          <ac:chgData name="Fluitsma, D.W.P.M. (Daniel)" userId="aab17d33-b89b-4526-b7c1-165dab8f619f" providerId="ADAL" clId="{F1B7A84A-20DB-49E4-AD10-BED69A5C3AE1}" dt="2024-01-22T09:26:09.575" v="4146" actId="20577"/>
          <ac:spMkLst>
            <pc:docMk/>
            <pc:sldMk cId="846924837" sldId="264"/>
            <ac:spMk id="3" creationId="{069358DB-1998-2DF5-48EE-DFA5DC413DC0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6T12:42:59.721" v="6584" actId="20577"/>
        <pc:sldMkLst>
          <pc:docMk/>
          <pc:sldMk cId="4082213329" sldId="265"/>
        </pc:sldMkLst>
        <pc:spChg chg="mod">
          <ac:chgData name="Fluitsma, D.W.P.M. (Daniel)" userId="aab17d33-b89b-4526-b7c1-165dab8f619f" providerId="ADAL" clId="{F1B7A84A-20DB-49E4-AD10-BED69A5C3AE1}" dt="2024-01-22T09:30:10.883" v="4179" actId="20577"/>
          <ac:spMkLst>
            <pc:docMk/>
            <pc:sldMk cId="4082213329" sldId="265"/>
            <ac:spMk id="2" creationId="{087C19C7-11F2-EAAF-2428-62C3ADC0D1AC}"/>
          </ac:spMkLst>
        </pc:spChg>
        <pc:spChg chg="mod">
          <ac:chgData name="Fluitsma, D.W.P.M. (Daniel)" userId="aab17d33-b89b-4526-b7c1-165dab8f619f" providerId="ADAL" clId="{F1B7A84A-20DB-49E4-AD10-BED69A5C3AE1}" dt="2024-01-26T12:42:59.721" v="6584" actId="20577"/>
          <ac:spMkLst>
            <pc:docMk/>
            <pc:sldMk cId="4082213329" sldId="265"/>
            <ac:spMk id="3" creationId="{F3C1244D-46A1-9273-0ED3-F6BC6566FEEC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09:36:41.449" v="5085" actId="20577"/>
        <pc:sldMkLst>
          <pc:docMk/>
          <pc:sldMk cId="3043933909" sldId="266"/>
        </pc:sldMkLst>
        <pc:spChg chg="mod">
          <ac:chgData name="Fluitsma, D.W.P.M. (Daniel)" userId="aab17d33-b89b-4526-b7c1-165dab8f619f" providerId="ADAL" clId="{F1B7A84A-20DB-49E4-AD10-BED69A5C3AE1}" dt="2024-01-22T09:32:46.853" v="4653" actId="20577"/>
          <ac:spMkLst>
            <pc:docMk/>
            <pc:sldMk cId="3043933909" sldId="266"/>
            <ac:spMk id="2" creationId="{3F11D910-7CEC-D593-1EF2-72112A93CECA}"/>
          </ac:spMkLst>
        </pc:spChg>
        <pc:spChg chg="mod">
          <ac:chgData name="Fluitsma, D.W.P.M. (Daniel)" userId="aab17d33-b89b-4526-b7c1-165dab8f619f" providerId="ADAL" clId="{F1B7A84A-20DB-49E4-AD10-BED69A5C3AE1}" dt="2024-01-22T09:36:41.449" v="5085" actId="20577"/>
          <ac:spMkLst>
            <pc:docMk/>
            <pc:sldMk cId="3043933909" sldId="266"/>
            <ac:spMk id="3" creationId="{3585CA12-F740-4C0A-D6EA-B5079801F1B3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09:42:29.534" v="5835" actId="20577"/>
        <pc:sldMkLst>
          <pc:docMk/>
          <pc:sldMk cId="4053212526" sldId="267"/>
        </pc:sldMkLst>
        <pc:spChg chg="mod">
          <ac:chgData name="Fluitsma, D.W.P.M. (Daniel)" userId="aab17d33-b89b-4526-b7c1-165dab8f619f" providerId="ADAL" clId="{F1B7A84A-20DB-49E4-AD10-BED69A5C3AE1}" dt="2024-01-22T09:37:11.589" v="5119" actId="20577"/>
          <ac:spMkLst>
            <pc:docMk/>
            <pc:sldMk cId="4053212526" sldId="267"/>
            <ac:spMk id="2" creationId="{7720F6F7-268A-880E-41A6-B831E6E683E9}"/>
          </ac:spMkLst>
        </pc:spChg>
        <pc:spChg chg="mod">
          <ac:chgData name="Fluitsma, D.W.P.M. (Daniel)" userId="aab17d33-b89b-4526-b7c1-165dab8f619f" providerId="ADAL" clId="{F1B7A84A-20DB-49E4-AD10-BED69A5C3AE1}" dt="2024-01-22T09:42:29.534" v="5835" actId="20577"/>
          <ac:spMkLst>
            <pc:docMk/>
            <pc:sldMk cId="4053212526" sldId="267"/>
            <ac:spMk id="3" creationId="{FB10C9CC-D5B7-BE0B-4532-B463696463B8}"/>
          </ac:spMkLst>
        </pc:spChg>
      </pc:sldChg>
      <pc:sldChg chg="modSp new mod">
        <pc:chgData name="Fluitsma, D.W.P.M. (Daniel)" userId="aab17d33-b89b-4526-b7c1-165dab8f619f" providerId="ADAL" clId="{F1B7A84A-20DB-49E4-AD10-BED69A5C3AE1}" dt="2024-01-22T09:49:05.584" v="6578" actId="255"/>
        <pc:sldMkLst>
          <pc:docMk/>
          <pc:sldMk cId="19501767" sldId="268"/>
        </pc:sldMkLst>
        <pc:spChg chg="mod">
          <ac:chgData name="Fluitsma, D.W.P.M. (Daniel)" userId="aab17d33-b89b-4526-b7c1-165dab8f619f" providerId="ADAL" clId="{F1B7A84A-20DB-49E4-AD10-BED69A5C3AE1}" dt="2024-01-22T09:43:01.802" v="5855" actId="20577"/>
          <ac:spMkLst>
            <pc:docMk/>
            <pc:sldMk cId="19501767" sldId="268"/>
            <ac:spMk id="2" creationId="{9FFDA6F1-3D80-627C-B4A1-BF4F963C86E3}"/>
          </ac:spMkLst>
        </pc:spChg>
        <pc:spChg chg="mod">
          <ac:chgData name="Fluitsma, D.W.P.M. (Daniel)" userId="aab17d33-b89b-4526-b7c1-165dab8f619f" providerId="ADAL" clId="{F1B7A84A-20DB-49E4-AD10-BED69A5C3AE1}" dt="2024-01-22T09:49:05.584" v="6578" actId="255"/>
          <ac:spMkLst>
            <pc:docMk/>
            <pc:sldMk cId="19501767" sldId="268"/>
            <ac:spMk id="3" creationId="{8F6DBFF5-5A46-EEEE-35B7-F41EB0B214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49796B-EE22-7C55-0A5C-5FCF543B7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5EE377-D208-E70D-B035-F261B1211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BDBAB9-B9BB-F037-AFE2-D710BA85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430AB9-88F1-1F4B-A923-A6350298C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D4100C-70BB-CE49-D1C1-D3C813BB7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5105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1EE78D-3BA8-AD01-1152-1489A643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1AB1671-C63C-3B01-2489-E1CD41411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A27538A-F1EC-AE76-7235-D7F8F27DB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7D7931-665B-68ED-EBA0-92BDC86D1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350886-D999-BC67-676B-052370E26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653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81DD61D-DB76-DB58-0E8D-668810597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E98D154-6056-929A-3A09-B07C8F0543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DD5F74-0956-5AC5-B3CA-9EAE2680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D948376-3542-4944-6745-ECC4F7A0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58D04F-20E6-FD3E-47FB-E04F3E3A5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51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CC66AE-9D84-F095-E01D-D204A6E0A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5D490D-DDC8-4B90-880C-3D85E2BC1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D0532FA-4094-AFFD-D0A5-D98F1DB6B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F1BB5F-4C65-B735-1A54-153D728A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3A5BCD-9159-70DD-8F78-5B616F9B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09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B3F67-ACC8-2C62-A417-6B698D5CE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1A750D-0B9C-52CB-19BF-413E8A221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3198C93-D42D-ACCD-1E1B-F1BCA56F0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12B8A4-2754-6433-2740-A1E9DC049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A39DB2-6586-CC1E-97DE-AEB0FF6B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1697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48233A-7197-D608-66CA-AD72EB390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A9E0BE-0EC3-4572-70BE-0C64666F5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895A2C-639C-0BAB-8543-B45A69BDA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0205E3-168F-2D1C-5990-B2E4EB39F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D02C71-89C2-FE56-49C8-A87E31D8C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910CF9A-3CA8-B181-92B8-FF2D4CDED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560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6D781A-F634-C32C-8DF2-E624587EA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3FB2040-500D-5DC7-85AE-DEFAF276C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0559764-DAE7-1884-0DC9-E3BAB8FD9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4C5594F-8475-56A5-1140-7312509864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538103-214A-32F5-EAC1-98C8700C24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28605D7-C707-3875-EFEB-5638AE63A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EEAACB4-4BCE-47B4-8D60-1A6422A6E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F4363DFB-2B3F-1AC6-3F8B-CB4F66610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3489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0BB1C-94C2-6ED2-8BE9-B8F3ED3AE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D770369-F29D-7A17-BCF9-9F3DC076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12D0934-117D-FA4F-0E34-36A38277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D0CA00-0581-B32D-8C4C-EE62B196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916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CD7AE3B-6137-3436-DD4E-AB70C232D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9C950B0-282E-7FC6-624B-9004BA605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FE60FCC-F96B-1953-C8C5-6488BBB0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97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06642-6B42-D587-E1F4-2A50E3F06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6498548-7835-D78D-6D99-B3D26259F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A5412DD-50DD-55BF-A9A1-D53168D83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6375C3E-4778-2958-6941-11239B51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3886A7-CEF5-F124-570A-2FB75B117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D04AB8-23D4-6DBA-323C-ECA608215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9441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62B6F7-1E2C-562B-110B-004C9053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CD8F0EF-FDF7-13F3-BE1A-3ABDD47FB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43C2079-E6DF-4FB9-CE4A-E77ADD8FF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1D6077-EBD9-9DD5-EDA0-0387B053B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EEAC8EA-90A8-8FB2-531F-84DDE78D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36E329-C318-5697-C775-2DB078A8F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29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422818-97AB-7B37-4EF4-EEBC973C5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98F0D4-ED22-F780-0CFF-10D0C4E74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734597-7D32-350E-7688-072A81467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504BD-28D5-4249-AC69-3BD03D4009EF}" type="datetimeFigureOut">
              <a:rPr lang="nl-NL" smtClean="0"/>
              <a:t>2-2-2024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58E66E-0097-B45C-8276-5F549DB8D7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DA2E0-6474-F376-6800-9A01922CB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51B74-2E66-4432-B8D5-8AE3D2FA8A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18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D019ED0-DE4A-59DD-70B4-834EEC27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H2: </a:t>
            </a:r>
            <a:r>
              <a:rPr lang="en-US" dirty="0" err="1"/>
              <a:t>Arbeidsomstandigheden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arbeidsvoorwaarden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E9E85BED-5FE2-3652-AD1B-6C3BD859D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Deelvragen</a:t>
            </a:r>
            <a:r>
              <a:rPr lang="en-US" dirty="0"/>
              <a:t> van </a:t>
            </a:r>
            <a:r>
              <a:rPr lang="en-US" dirty="0" err="1"/>
              <a:t>hoofdstuk</a:t>
            </a:r>
            <a:r>
              <a:rPr lang="en-US" dirty="0"/>
              <a:t> 2 </a:t>
            </a:r>
            <a:r>
              <a:rPr lang="en-US" dirty="0" err="1"/>
              <a:t>zijn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arbeidsomstandigheden</a:t>
            </a:r>
            <a:r>
              <a:rPr lang="en-US" dirty="0"/>
              <a:t>? (par 2.1)</a:t>
            </a:r>
          </a:p>
          <a:p>
            <a:pPr marL="0" indent="0">
              <a:buNone/>
            </a:pPr>
            <a:r>
              <a:rPr lang="en-US" dirty="0"/>
              <a:t>- Wat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arbeidsvoorwaarden</a:t>
            </a:r>
            <a:r>
              <a:rPr lang="en-US" dirty="0"/>
              <a:t>? (par 2.2)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2113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7C19C7-11F2-EAAF-2428-62C3ADC0D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staat</a:t>
            </a:r>
            <a:r>
              <a:rPr lang="en-US" dirty="0"/>
              <a:t> er </a:t>
            </a:r>
            <a:r>
              <a:rPr lang="en-US" dirty="0" err="1"/>
              <a:t>zoal</a:t>
            </a:r>
            <a:r>
              <a:rPr lang="en-US" dirty="0"/>
              <a:t> in je contract?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C1244D-46A1-9273-0ED3-F6BC6566F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In je contract 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jouw</a:t>
            </a:r>
            <a:r>
              <a:rPr lang="en-US" dirty="0"/>
              <a:t> naam </a:t>
            </a:r>
            <a:r>
              <a:rPr lang="en-US" dirty="0" err="1"/>
              <a:t>en</a:t>
            </a:r>
            <a:r>
              <a:rPr lang="en-US" dirty="0"/>
              <a:t> die van je </a:t>
            </a:r>
            <a:r>
              <a:rPr lang="en-US" dirty="0" err="1"/>
              <a:t>werkgever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datum </a:t>
            </a:r>
            <a:r>
              <a:rPr lang="en-US" dirty="0" err="1"/>
              <a:t>waarop</a:t>
            </a:r>
            <a:r>
              <a:rPr lang="en-US" dirty="0"/>
              <a:t> je in </a:t>
            </a:r>
            <a:r>
              <a:rPr lang="en-US" dirty="0" err="1"/>
              <a:t>dienst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lengte</a:t>
            </a:r>
            <a:r>
              <a:rPr lang="en-US" dirty="0"/>
              <a:t> van je </a:t>
            </a:r>
            <a:r>
              <a:rPr lang="en-US" dirty="0" err="1"/>
              <a:t>proeftijd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hoeveel</a:t>
            </a:r>
            <a:r>
              <a:rPr lang="en-US" dirty="0"/>
              <a:t> </a:t>
            </a:r>
            <a:r>
              <a:rPr lang="en-US" dirty="0" err="1"/>
              <a:t>uur</a:t>
            </a:r>
            <a:r>
              <a:rPr lang="en-US" dirty="0"/>
              <a:t> je per week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het loon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krijgt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iets</a:t>
            </a:r>
            <a:r>
              <a:rPr lang="en-US" dirty="0"/>
              <a:t> over </a:t>
            </a:r>
            <a:r>
              <a:rPr lang="en-US" dirty="0" err="1"/>
              <a:t>toeslagen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overwerk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onregelmatige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het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vakantiedagen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je </a:t>
            </a:r>
            <a:r>
              <a:rPr lang="en-US" dirty="0" err="1"/>
              <a:t>vakantiegeld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hoe lang het contract </a:t>
            </a:r>
            <a:r>
              <a:rPr lang="en-US" dirty="0" err="1"/>
              <a:t>duurt</a:t>
            </a:r>
            <a:r>
              <a:rPr lang="en-US" dirty="0"/>
              <a:t> (</a:t>
            </a:r>
            <a:r>
              <a:rPr lang="en-US" dirty="0" err="1"/>
              <a:t>tijdelijk</a:t>
            </a:r>
            <a:r>
              <a:rPr lang="en-US" dirty="0"/>
              <a:t> contract of vast contract)</a:t>
            </a:r>
          </a:p>
          <a:p>
            <a:pPr marL="0" indent="0">
              <a:buNone/>
            </a:pPr>
            <a:r>
              <a:rPr lang="en-US" dirty="0"/>
              <a:t>- hoe de </a:t>
            </a:r>
            <a:r>
              <a:rPr lang="en-US" dirty="0" err="1"/>
              <a:t>opzegtermijn</a:t>
            </a:r>
            <a:r>
              <a:rPr lang="en-US" dirty="0"/>
              <a:t> is </a:t>
            </a:r>
            <a:r>
              <a:rPr lang="en-US" dirty="0" err="1"/>
              <a:t>geregeld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221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1D910-7CEC-D593-1EF2-72112A93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Collectieve</a:t>
            </a:r>
            <a:r>
              <a:rPr lang="en-US" dirty="0"/>
              <a:t> </a:t>
            </a:r>
            <a:r>
              <a:rPr lang="en-US" dirty="0" err="1"/>
              <a:t>arbeidsovereenkomst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85CA12-F740-4C0A-D6EA-B5079801F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Collectieve</a:t>
            </a:r>
            <a:r>
              <a:rPr lang="en-US" dirty="0"/>
              <a:t> </a:t>
            </a:r>
            <a:r>
              <a:rPr lang="en-US" dirty="0" err="1"/>
              <a:t>arbeidsovereenkomst</a:t>
            </a:r>
            <a:r>
              <a:rPr lang="en-US" dirty="0"/>
              <a:t> (CAO)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Werkgevers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CAO- </a:t>
            </a:r>
            <a:r>
              <a:rPr lang="en-US" dirty="0" err="1"/>
              <a:t>boekje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met de </a:t>
            </a:r>
            <a:r>
              <a:rPr lang="en-US" dirty="0" err="1"/>
              <a:t>arbeidsvoorwaarden</a:t>
            </a:r>
            <a:r>
              <a:rPr lang="en-US" dirty="0"/>
              <a:t> of je </a:t>
            </a:r>
            <a:r>
              <a:rPr lang="en-US" dirty="0" err="1"/>
              <a:t>verwijzen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website </a:t>
            </a:r>
            <a:r>
              <a:rPr lang="en-US" dirty="0" err="1"/>
              <a:t>waar</a:t>
            </a:r>
            <a:r>
              <a:rPr lang="en-US" dirty="0"/>
              <a:t> je de CAO </a:t>
            </a:r>
            <a:r>
              <a:rPr lang="en-US" dirty="0" err="1"/>
              <a:t>kunt</a:t>
            </a:r>
            <a:r>
              <a:rPr lang="en-US" dirty="0"/>
              <a:t> </a:t>
            </a:r>
            <a:r>
              <a:rPr lang="en-US" dirty="0" err="1"/>
              <a:t>lezen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Arbeidsvoorwaarden</a:t>
            </a:r>
            <a:r>
              <a:rPr lang="en-US" dirty="0"/>
              <a:t> die in de CAO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alle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bedrijfstak</a:t>
            </a:r>
            <a:r>
              <a:rPr lang="en-US" dirty="0"/>
              <a:t>, </a:t>
            </a:r>
            <a:r>
              <a:rPr lang="en-US" dirty="0" err="1"/>
              <a:t>zoals</a:t>
            </a:r>
            <a:r>
              <a:rPr lang="en-US" dirty="0"/>
              <a:t> </a:t>
            </a:r>
            <a:r>
              <a:rPr lang="en-US" dirty="0" err="1"/>
              <a:t>banken</a:t>
            </a:r>
            <a:r>
              <a:rPr lang="en-US" dirty="0"/>
              <a:t>, </a:t>
            </a:r>
            <a:r>
              <a:rPr lang="en-US" dirty="0" err="1"/>
              <a:t>horeca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bouw.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Elk bedrijf dat aan een CAO verbonden is, moet zich aan die voorwaarden houden.</a:t>
            </a:r>
          </a:p>
        </p:txBody>
      </p:sp>
    </p:spTree>
    <p:extLst>
      <p:ext uri="{BB962C8B-B14F-4D97-AF65-F5344CB8AC3E}">
        <p14:creationId xmlns:p14="http://schemas.microsoft.com/office/powerpoint/2010/main" val="304393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0F6F7-268A-880E-41A6-B831E6E68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Arbeidsvoorwaarden</a:t>
            </a:r>
            <a:r>
              <a:rPr lang="en-US" dirty="0"/>
              <a:t> loon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ontslag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10C9CC-D5B7-BE0B-4532-B46369646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Arbeidsvoorwaarden</a:t>
            </a:r>
            <a:r>
              <a:rPr lang="en-US" dirty="0"/>
              <a:t> loon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ontslag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Loon:</a:t>
            </a:r>
            <a:br>
              <a:rPr lang="en-US" dirty="0"/>
            </a:br>
            <a:r>
              <a:rPr lang="en-US" sz="2400" dirty="0"/>
              <a:t>In je </a:t>
            </a:r>
            <a:r>
              <a:rPr lang="en-US" sz="2400" dirty="0" err="1"/>
              <a:t>arbeidscontract</a:t>
            </a:r>
            <a:r>
              <a:rPr lang="en-US" sz="2400" dirty="0"/>
              <a:t> </a:t>
            </a:r>
            <a:r>
              <a:rPr lang="en-US" sz="2400" dirty="0" err="1"/>
              <a:t>staat</a:t>
            </a:r>
            <a:r>
              <a:rPr lang="en-US" sz="2400" dirty="0"/>
              <a:t> je </a:t>
            </a:r>
            <a:r>
              <a:rPr lang="en-US" sz="2400" dirty="0" err="1"/>
              <a:t>brutoloon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Hier</a:t>
            </a:r>
            <a:r>
              <a:rPr lang="en-US" sz="2400" dirty="0"/>
              <a:t> </a:t>
            </a:r>
            <a:r>
              <a:rPr lang="en-US" sz="2400" dirty="0" err="1"/>
              <a:t>gaan</a:t>
            </a:r>
            <a:r>
              <a:rPr lang="en-US" sz="2400" dirty="0"/>
              <a:t> de </a:t>
            </a:r>
            <a:r>
              <a:rPr lang="en-US" sz="2400" dirty="0" err="1"/>
              <a:t>belastingen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sociale</a:t>
            </a:r>
            <a:r>
              <a:rPr lang="en-US" sz="2400" dirty="0"/>
              <a:t> </a:t>
            </a:r>
            <a:r>
              <a:rPr lang="en-US" sz="2400" dirty="0" err="1"/>
              <a:t>premies</a:t>
            </a:r>
            <a:r>
              <a:rPr lang="en-US" sz="2400" dirty="0"/>
              <a:t> </a:t>
            </a:r>
            <a:r>
              <a:rPr lang="en-US" sz="2400" dirty="0" err="1"/>
              <a:t>nog</a:t>
            </a:r>
            <a:r>
              <a:rPr lang="en-US" sz="2400" dirty="0"/>
              <a:t> </a:t>
            </a:r>
            <a:r>
              <a:rPr lang="en-US" sz="2400" dirty="0" err="1"/>
              <a:t>vanaf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Op je </a:t>
            </a:r>
            <a:r>
              <a:rPr lang="en-US" sz="2400" dirty="0" err="1"/>
              <a:t>bankrekening</a:t>
            </a:r>
            <a:r>
              <a:rPr lang="en-US" sz="2400" dirty="0"/>
              <a:t> </a:t>
            </a:r>
            <a:r>
              <a:rPr lang="en-US" sz="2400" dirty="0" err="1"/>
              <a:t>ontvang</a:t>
            </a:r>
            <a:r>
              <a:rPr lang="en-US" sz="2400" dirty="0"/>
              <a:t> je het </a:t>
            </a:r>
            <a:r>
              <a:rPr lang="en-US" sz="2400" dirty="0" err="1"/>
              <a:t>nettoloon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Je </a:t>
            </a:r>
            <a:r>
              <a:rPr lang="en-US" sz="2400" dirty="0" err="1"/>
              <a:t>hebt</a:t>
            </a:r>
            <a:r>
              <a:rPr lang="en-US" sz="2400" dirty="0"/>
              <a:t> </a:t>
            </a:r>
            <a:r>
              <a:rPr lang="en-US" sz="2400" dirty="0" err="1"/>
              <a:t>naast</a:t>
            </a:r>
            <a:r>
              <a:rPr lang="en-US" sz="2400" dirty="0"/>
              <a:t> loon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nog</a:t>
            </a:r>
            <a:r>
              <a:rPr lang="en-US" sz="2400" dirty="0"/>
              <a:t> </a:t>
            </a:r>
            <a:r>
              <a:rPr lang="en-US" sz="2400" dirty="0" err="1"/>
              <a:t>recht</a:t>
            </a:r>
            <a:r>
              <a:rPr lang="en-US" sz="2400" dirty="0"/>
              <a:t> op </a:t>
            </a:r>
            <a:r>
              <a:rPr lang="en-US" sz="2400" dirty="0" err="1"/>
              <a:t>vakantiegeld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Werkgevers</a:t>
            </a:r>
            <a:r>
              <a:rPr lang="en-US" sz="2400" dirty="0"/>
              <a:t> </a:t>
            </a:r>
            <a:r>
              <a:rPr lang="en-US" sz="2400" dirty="0" err="1"/>
              <a:t>moeten</a:t>
            </a:r>
            <a:r>
              <a:rPr lang="en-US" sz="2400" dirty="0"/>
              <a:t> </a:t>
            </a:r>
            <a:r>
              <a:rPr lang="en-US" sz="2400" dirty="0" err="1"/>
              <a:t>zich</a:t>
            </a:r>
            <a:r>
              <a:rPr lang="en-US" sz="2400" dirty="0"/>
              <a:t> </a:t>
            </a:r>
            <a:r>
              <a:rPr lang="en-US" sz="2400" dirty="0" err="1"/>
              <a:t>houden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de Wet op het </a:t>
            </a:r>
            <a:r>
              <a:rPr lang="en-US" sz="2400" dirty="0" err="1"/>
              <a:t>minimumloon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Ontslag</a:t>
            </a:r>
            <a:r>
              <a:rPr lang="en-US" dirty="0"/>
              <a:t>:</a:t>
            </a:r>
            <a:br>
              <a:rPr lang="en-US" dirty="0"/>
            </a:br>
            <a:r>
              <a:rPr lang="en-US" sz="2400" dirty="0"/>
              <a:t>Je </a:t>
            </a:r>
            <a:r>
              <a:rPr lang="en-US" sz="2400" dirty="0" err="1"/>
              <a:t>kunt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zo maar </a:t>
            </a:r>
            <a:r>
              <a:rPr lang="en-US" sz="2400" dirty="0" err="1"/>
              <a:t>ontslagen</a:t>
            </a:r>
            <a:r>
              <a:rPr lang="en-US" sz="2400" dirty="0"/>
              <a:t> </a:t>
            </a:r>
            <a:r>
              <a:rPr lang="en-US" sz="2400" dirty="0" err="1"/>
              <a:t>worden</a:t>
            </a:r>
            <a:r>
              <a:rPr lang="en-US" sz="2400" dirty="0"/>
              <a:t> </a:t>
            </a:r>
            <a:r>
              <a:rPr lang="en-US" sz="2400" dirty="0" err="1"/>
              <a:t>wanneer</a:t>
            </a:r>
            <a:r>
              <a:rPr lang="en-US" sz="2400" dirty="0"/>
              <a:t> je </a:t>
            </a:r>
            <a:r>
              <a:rPr lang="en-US" sz="2400" dirty="0" err="1"/>
              <a:t>je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 </a:t>
            </a:r>
            <a:r>
              <a:rPr lang="en-US" sz="2400" dirty="0" err="1"/>
              <a:t>goed</a:t>
            </a:r>
            <a:r>
              <a:rPr lang="en-US" sz="2400" dirty="0"/>
              <a:t> </a:t>
            </a:r>
            <a:r>
              <a:rPr lang="en-US" sz="2400" dirty="0" err="1"/>
              <a:t>uitvoert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Je </a:t>
            </a:r>
            <a:r>
              <a:rPr lang="en-US" sz="2400" dirty="0" err="1"/>
              <a:t>kunt</a:t>
            </a:r>
            <a:r>
              <a:rPr lang="en-US" sz="2400" dirty="0"/>
              <a:t> </a:t>
            </a:r>
            <a:r>
              <a:rPr lang="en-US" sz="2400" dirty="0" err="1"/>
              <a:t>niet</a:t>
            </a:r>
            <a:r>
              <a:rPr lang="en-US" sz="2400" dirty="0"/>
              <a:t> zo maar </a:t>
            </a:r>
            <a:r>
              <a:rPr lang="en-US" sz="2400" dirty="0" err="1"/>
              <a:t>stoppen</a:t>
            </a:r>
            <a:r>
              <a:rPr lang="en-US" sz="2400" dirty="0"/>
              <a:t> met </a:t>
            </a:r>
            <a:r>
              <a:rPr lang="en-US" sz="2400" dirty="0" err="1"/>
              <a:t>werken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je </a:t>
            </a:r>
            <a:r>
              <a:rPr lang="en-US" sz="2400" dirty="0" err="1"/>
              <a:t>werkgever</a:t>
            </a:r>
            <a:r>
              <a:rPr lang="en-US" sz="2400" dirty="0"/>
              <a:t> (Lees: </a:t>
            </a:r>
            <a:r>
              <a:rPr lang="en-US" sz="2400" dirty="0" err="1"/>
              <a:t>opzegtermijn</a:t>
            </a:r>
            <a:r>
              <a:rPr lang="en-US" sz="2400" dirty="0"/>
              <a:t>)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dirty="0" err="1"/>
              <a:t>Ontslag</a:t>
            </a:r>
            <a:r>
              <a:rPr lang="en-US" dirty="0"/>
              <a:t> op </a:t>
            </a:r>
            <a:r>
              <a:rPr lang="en-US" dirty="0" err="1"/>
              <a:t>staande</a:t>
            </a:r>
            <a:r>
              <a:rPr lang="en-US" dirty="0"/>
              <a:t> </a:t>
            </a:r>
            <a:r>
              <a:rPr lang="en-US" dirty="0" err="1"/>
              <a:t>voet</a:t>
            </a:r>
            <a:r>
              <a:rPr lang="en-US" dirty="0"/>
              <a:t> mag </a:t>
            </a:r>
            <a:r>
              <a:rPr lang="en-US" dirty="0" err="1"/>
              <a:t>alleen</a:t>
            </a:r>
            <a:r>
              <a:rPr lang="en-US" dirty="0"/>
              <a:t> in </a:t>
            </a:r>
            <a:r>
              <a:rPr lang="en-US" dirty="0" err="1"/>
              <a:t>bijzondere</a:t>
            </a:r>
            <a:r>
              <a:rPr lang="en-US" dirty="0"/>
              <a:t> of </a:t>
            </a:r>
            <a:r>
              <a:rPr lang="en-US" dirty="0" err="1"/>
              <a:t>ernstige</a:t>
            </a:r>
            <a:r>
              <a:rPr lang="en-US" dirty="0"/>
              <a:t> </a:t>
            </a:r>
            <a:r>
              <a:rPr lang="en-US" dirty="0" err="1"/>
              <a:t>gevallen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Bij</a:t>
            </a:r>
            <a:r>
              <a:rPr lang="en-US" dirty="0"/>
              <a:t> het </a:t>
            </a:r>
            <a:r>
              <a:rPr lang="en-US" dirty="0" err="1"/>
              <a:t>plegen</a:t>
            </a:r>
            <a:r>
              <a:rPr lang="en-US" dirty="0"/>
              <a:t> van </a:t>
            </a:r>
            <a:r>
              <a:rPr lang="en-US" dirty="0" err="1"/>
              <a:t>misdrijven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mishandleing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bedreiging</a:t>
            </a:r>
            <a:r>
              <a:rPr lang="en-US" dirty="0"/>
              <a:t> of </a:t>
            </a:r>
            <a:r>
              <a:rPr lang="en-US" dirty="0" err="1"/>
              <a:t>fraude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3212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FDA6F1-3D80-627C-B4A1-BF4F963C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Gelijke</a:t>
            </a:r>
            <a:r>
              <a:rPr lang="en-US" dirty="0"/>
              <a:t> </a:t>
            </a:r>
            <a:r>
              <a:rPr lang="en-US" dirty="0" err="1"/>
              <a:t>behandeling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6DBFF5-5A46-EEEE-35B7-F41EB0B21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07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rechter</a:t>
            </a:r>
            <a:r>
              <a:rPr lang="en-US" dirty="0"/>
              <a:t>) </a:t>
            </a:r>
            <a:r>
              <a:rPr lang="en-US" dirty="0" err="1"/>
              <a:t>ziet</a:t>
            </a:r>
            <a:r>
              <a:rPr lang="en-US" dirty="0"/>
              <a:t> er op toe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gelijk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000" b="1" dirty="0"/>
              <a:t>Artikel 1 van de </a:t>
            </a:r>
            <a:r>
              <a:rPr lang="en-US" sz="3000" b="1" dirty="0" err="1"/>
              <a:t>Nederlandse</a:t>
            </a:r>
            <a:r>
              <a:rPr lang="en-US" sz="3000" b="1" dirty="0"/>
              <a:t> </a:t>
            </a:r>
            <a:r>
              <a:rPr lang="en-US" sz="3000" b="1" dirty="0" err="1"/>
              <a:t>grondwet</a:t>
            </a:r>
            <a:r>
              <a:rPr lang="en-US" sz="3000" b="1" dirty="0"/>
              <a:t> </a:t>
            </a:r>
            <a:r>
              <a:rPr lang="en-US" sz="3000" b="1" dirty="0" err="1"/>
              <a:t>verbiedt</a:t>
            </a:r>
            <a:r>
              <a:rPr lang="en-US" sz="3000" b="1" dirty="0"/>
              <a:t> </a:t>
            </a:r>
            <a:r>
              <a:rPr lang="en-US" sz="3000" b="1" dirty="0" err="1"/>
              <a:t>discriminatie</a:t>
            </a:r>
            <a:r>
              <a:rPr lang="en-US" sz="3000" b="1" dirty="0"/>
              <a:t>;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b="1" dirty="0" err="1"/>
              <a:t>Daarnaast</a:t>
            </a:r>
            <a:r>
              <a:rPr lang="en-US" sz="3000" b="1" dirty="0"/>
              <a:t> is er </a:t>
            </a:r>
            <a:r>
              <a:rPr lang="en-US" sz="3000" b="1" dirty="0" err="1"/>
              <a:t>een</a:t>
            </a:r>
            <a:r>
              <a:rPr lang="en-US" sz="3000" b="1" dirty="0"/>
              <a:t> Wet </a:t>
            </a:r>
            <a:r>
              <a:rPr lang="en-US" sz="3000" b="1" dirty="0" err="1"/>
              <a:t>gelijke</a:t>
            </a:r>
            <a:r>
              <a:rPr lang="en-US" sz="3000" b="1" dirty="0"/>
              <a:t> </a:t>
            </a:r>
            <a:r>
              <a:rPr lang="en-US" sz="3000" b="1" dirty="0" err="1"/>
              <a:t>behandeling</a:t>
            </a:r>
            <a:r>
              <a:rPr lang="en-US" sz="3000" b="1" dirty="0"/>
              <a:t>.</a:t>
            </a:r>
            <a:br>
              <a:rPr lang="en-US" b="1" dirty="0"/>
            </a:b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Geen</a:t>
            </a:r>
            <a:r>
              <a:rPr lang="en-US" sz="2400" dirty="0"/>
              <a:t> </a:t>
            </a:r>
            <a:r>
              <a:rPr lang="en-US" sz="2400" dirty="0" err="1"/>
              <a:t>onderscheid</a:t>
            </a:r>
            <a:r>
              <a:rPr lang="en-US" sz="2400" dirty="0"/>
              <a:t> </a:t>
            </a:r>
            <a:r>
              <a:rPr lang="en-US" sz="2400" dirty="0" err="1"/>
              <a:t>maken</a:t>
            </a:r>
            <a:r>
              <a:rPr lang="en-US" sz="2400" dirty="0"/>
              <a:t> </a:t>
            </a:r>
            <a:r>
              <a:rPr lang="en-US" sz="2400" dirty="0" err="1"/>
              <a:t>tussen</a:t>
            </a:r>
            <a:r>
              <a:rPr lang="en-US" sz="2400" dirty="0"/>
              <a:t> </a:t>
            </a:r>
            <a:r>
              <a:rPr lang="en-US" sz="2400" dirty="0" err="1"/>
              <a:t>mannen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vrouwen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het </a:t>
            </a:r>
            <a:r>
              <a:rPr lang="en-US" sz="2400" dirty="0" err="1"/>
              <a:t>werk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 err="1"/>
              <a:t>Mannen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vrouwen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hetzelfde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 </a:t>
            </a:r>
            <a:r>
              <a:rPr lang="en-US" sz="2400" dirty="0" err="1"/>
              <a:t>hetzelfde</a:t>
            </a:r>
            <a:r>
              <a:rPr lang="en-US" sz="2400" dirty="0"/>
              <a:t> loon. </a:t>
            </a:r>
            <a:br>
              <a:rPr lang="en-US" sz="2400" dirty="0"/>
            </a:br>
            <a:r>
              <a:rPr lang="en-US" sz="2400" dirty="0"/>
              <a:t>Maar </a:t>
            </a:r>
            <a:r>
              <a:rPr lang="en-US" sz="2400" dirty="0" err="1"/>
              <a:t>ook</a:t>
            </a:r>
            <a:r>
              <a:rPr lang="en-US" sz="2400" dirty="0"/>
              <a:t> regels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gehandicapten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voorkomen</a:t>
            </a:r>
            <a:r>
              <a:rPr lang="en-US" sz="2400" dirty="0"/>
              <a:t> </a:t>
            </a:r>
            <a:r>
              <a:rPr lang="en-US" sz="2400" dirty="0" err="1"/>
              <a:t>leeftijdsdiscriminatie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3000" b="1" dirty="0"/>
              <a:t>Je </a:t>
            </a:r>
            <a:r>
              <a:rPr lang="en-US" sz="3000" b="1" dirty="0" err="1"/>
              <a:t>kunt</a:t>
            </a:r>
            <a:r>
              <a:rPr lang="en-US" sz="3000" b="1" dirty="0"/>
              <a:t> </a:t>
            </a:r>
            <a:r>
              <a:rPr lang="en-US" sz="3000" b="1" dirty="0" err="1"/>
              <a:t>als</a:t>
            </a:r>
            <a:r>
              <a:rPr lang="en-US" sz="3000" b="1" dirty="0"/>
              <a:t> burger </a:t>
            </a:r>
            <a:r>
              <a:rPr lang="en-US" sz="3000" b="1" dirty="0" err="1"/>
              <a:t>ook</a:t>
            </a:r>
            <a:r>
              <a:rPr lang="en-US" sz="3000" b="1" dirty="0"/>
              <a:t> </a:t>
            </a:r>
            <a:r>
              <a:rPr lang="en-US" sz="3000" b="1" dirty="0" err="1"/>
              <a:t>nara</a:t>
            </a:r>
            <a:r>
              <a:rPr lang="en-US" sz="3000" b="1" dirty="0"/>
              <a:t> het College </a:t>
            </a:r>
            <a:r>
              <a:rPr lang="en-US" sz="3000" b="1" dirty="0" err="1"/>
              <a:t>voor</a:t>
            </a:r>
            <a:r>
              <a:rPr lang="en-US" sz="3000" b="1" dirty="0"/>
              <a:t> de </a:t>
            </a:r>
            <a:r>
              <a:rPr lang="en-US" sz="3000" b="1" dirty="0" err="1"/>
              <a:t>Rechten</a:t>
            </a:r>
            <a:r>
              <a:rPr lang="en-US" sz="3000" b="1" dirty="0"/>
              <a:t> van de </a:t>
            </a:r>
            <a:r>
              <a:rPr lang="en-US" sz="3000" b="1" dirty="0" err="1"/>
              <a:t>Mens</a:t>
            </a:r>
            <a:r>
              <a:rPr lang="en-US" sz="3000" b="1" dirty="0"/>
              <a:t>.</a:t>
            </a:r>
            <a:br>
              <a:rPr lang="en-US" sz="3000" b="1" dirty="0"/>
            </a:br>
            <a:endParaRPr lang="en-US" sz="3000" b="1" dirty="0"/>
          </a:p>
          <a:p>
            <a:pPr marL="0" indent="0">
              <a:buNone/>
            </a:pPr>
            <a:r>
              <a:rPr lang="en-US" sz="3000" b="1" dirty="0"/>
              <a:t>Je </a:t>
            </a:r>
            <a:r>
              <a:rPr lang="en-US" sz="3000" b="1" dirty="0" err="1"/>
              <a:t>kunt</a:t>
            </a:r>
            <a:r>
              <a:rPr lang="en-US" sz="3000" b="1" dirty="0"/>
              <a:t> </a:t>
            </a:r>
            <a:r>
              <a:rPr lang="en-US" sz="3000" b="1" dirty="0" err="1"/>
              <a:t>als</a:t>
            </a:r>
            <a:r>
              <a:rPr lang="en-US" sz="3000" b="1" dirty="0"/>
              <a:t> burger </a:t>
            </a:r>
            <a:r>
              <a:rPr lang="en-US" sz="3000" b="1" dirty="0" err="1"/>
              <a:t>ook</a:t>
            </a:r>
            <a:r>
              <a:rPr lang="en-US" sz="3000" b="1" dirty="0"/>
              <a:t> </a:t>
            </a:r>
            <a:r>
              <a:rPr lang="en-US" sz="3000" b="1" dirty="0" err="1"/>
              <a:t>naar</a:t>
            </a:r>
            <a:r>
              <a:rPr lang="en-US" sz="3000" b="1" dirty="0"/>
              <a:t> de </a:t>
            </a:r>
            <a:r>
              <a:rPr lang="en-US" sz="3000" b="1" dirty="0" err="1"/>
              <a:t>rechter</a:t>
            </a:r>
            <a:r>
              <a:rPr lang="en-US" sz="3000" b="1" dirty="0"/>
              <a:t> </a:t>
            </a:r>
            <a:r>
              <a:rPr lang="en-US" sz="3000" b="1" dirty="0" err="1"/>
              <a:t>gaan</a:t>
            </a:r>
            <a:r>
              <a:rPr lang="en-US" sz="3000" b="1" dirty="0"/>
              <a:t> </a:t>
            </a:r>
            <a:r>
              <a:rPr lang="en-US" sz="3000" b="1" dirty="0" err="1"/>
              <a:t>wanneer</a:t>
            </a:r>
            <a:r>
              <a:rPr lang="en-US" sz="3000" b="1" dirty="0"/>
              <a:t> je </a:t>
            </a:r>
            <a:r>
              <a:rPr lang="en-US" sz="3000" b="1" dirty="0" err="1"/>
              <a:t>slachtoffer</a:t>
            </a:r>
            <a:r>
              <a:rPr lang="en-US" sz="3000" b="1" dirty="0"/>
              <a:t> </a:t>
            </a:r>
            <a:r>
              <a:rPr lang="en-US" sz="3000" b="1" dirty="0" err="1"/>
              <a:t>denkt</a:t>
            </a:r>
            <a:r>
              <a:rPr lang="en-US" sz="3000" b="1" dirty="0"/>
              <a:t> </a:t>
            </a:r>
            <a:r>
              <a:rPr lang="en-US" sz="3000" b="1" dirty="0" err="1"/>
              <a:t>te</a:t>
            </a:r>
            <a:r>
              <a:rPr lang="en-US" sz="3000" b="1" dirty="0"/>
              <a:t> </a:t>
            </a:r>
            <a:r>
              <a:rPr lang="en-US" sz="3000" b="1" dirty="0" err="1"/>
              <a:t>zijn</a:t>
            </a:r>
            <a:r>
              <a:rPr lang="en-US" sz="3000" b="1" dirty="0"/>
              <a:t> van </a:t>
            </a:r>
            <a:r>
              <a:rPr lang="en-US" sz="3000" b="1" dirty="0" err="1"/>
              <a:t>discriminatie</a:t>
            </a:r>
            <a:r>
              <a:rPr lang="en-US" sz="3000" b="1" dirty="0"/>
              <a:t> </a:t>
            </a:r>
            <a:r>
              <a:rPr lang="en-US" sz="3000" b="1" dirty="0" err="1"/>
              <a:t>en</a:t>
            </a:r>
            <a:r>
              <a:rPr lang="en-US" sz="3000" b="1" dirty="0"/>
              <a:t>/ of racism op de </a:t>
            </a:r>
            <a:r>
              <a:rPr lang="en-US" sz="3000" b="1" dirty="0" err="1"/>
              <a:t>arbeidsmarkt</a:t>
            </a:r>
            <a:r>
              <a:rPr lang="en-US" sz="3000" b="1" dirty="0"/>
              <a:t>.</a:t>
            </a:r>
            <a:endParaRPr lang="nl-NL" sz="3000" b="1" dirty="0"/>
          </a:p>
        </p:txBody>
      </p:sp>
    </p:spTree>
    <p:extLst>
      <p:ext uri="{BB962C8B-B14F-4D97-AF65-F5344CB8AC3E}">
        <p14:creationId xmlns:p14="http://schemas.microsoft.com/office/powerpoint/2010/main" val="1950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1382D-13E5-E234-5A49-35BC1D87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H2.1: </a:t>
            </a:r>
            <a:r>
              <a:rPr lang="en-US" dirty="0" err="1"/>
              <a:t>Arbeidsomstandigheden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4DB7823-1A8B-C937-CF86-B5EBDB0A39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Arbeidsomstandigheden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“ Alles wat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heeft</a:t>
            </a:r>
            <a:r>
              <a:rPr lang="en-US" dirty="0"/>
              <a:t> met de </a:t>
            </a:r>
            <a:r>
              <a:rPr lang="en-US" dirty="0" err="1"/>
              <a:t>praktische</a:t>
            </a:r>
            <a:r>
              <a:rPr lang="en-US" dirty="0"/>
              <a:t> </a:t>
            </a:r>
            <a:r>
              <a:rPr lang="en-US" dirty="0" err="1"/>
              <a:t>werksituatie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 je </a:t>
            </a:r>
            <a:r>
              <a:rPr lang="en-US" dirty="0" err="1"/>
              <a:t>werkplek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Op kantoor: je stoel, de verlichting, je computerscherm etc.</a:t>
            </a:r>
            <a:br>
              <a:rPr lang="nl-NL" dirty="0"/>
            </a:br>
            <a:r>
              <a:rPr lang="nl-NL" dirty="0"/>
              <a:t>Op de bouw: dragen van een helm, de keet waar je luncht, </a:t>
            </a:r>
            <a:br>
              <a:rPr lang="nl-NL" dirty="0"/>
            </a:br>
            <a:r>
              <a:rPr lang="nl-NL" dirty="0"/>
              <a:t>                        gereedschap dat gebruikt wordt etc.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De overheid heeft allerlei regels vastgesteld om te zorgen voor goede, veilige en gezonde arbeidsomstandigheden.</a:t>
            </a:r>
            <a:br>
              <a:rPr lang="nl-NL" dirty="0"/>
            </a:br>
            <a:r>
              <a:rPr lang="nl-NL" dirty="0"/>
              <a:t>Bv. regels over </a:t>
            </a:r>
            <a:r>
              <a:rPr lang="nl-NL" dirty="0" err="1"/>
              <a:t>gevaalijk</a:t>
            </a:r>
            <a:r>
              <a:rPr lang="nl-NL" dirty="0"/>
              <a:t>, lichamelijk zwaar of ongezond werk.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4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9FB3A9-C410-7B5D-6A2E-C30479C2D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Arbowet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0B88BA-4C88-BDAD-7371-3F18068CF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Arbowet</a:t>
            </a:r>
            <a:r>
              <a:rPr lang="en-US" dirty="0"/>
              <a:t>,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wel</a:t>
            </a:r>
            <a:r>
              <a:rPr lang="en-US" dirty="0"/>
              <a:t> ‘ de </a:t>
            </a:r>
            <a:r>
              <a:rPr lang="en-US" dirty="0" err="1"/>
              <a:t>Arbeidsomstandighedenwet</a:t>
            </a:r>
            <a:r>
              <a:rPr lang="en-US" dirty="0"/>
              <a:t>’.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Arbowet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voorkomen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door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ziek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of </a:t>
            </a:r>
            <a:r>
              <a:rPr lang="en-US" dirty="0" err="1"/>
              <a:t>arbeidsongeschikt</a:t>
            </a:r>
            <a:r>
              <a:rPr lang="en-US" dirty="0"/>
              <a:t> </a:t>
            </a:r>
            <a:r>
              <a:rPr lang="en-US" dirty="0" err="1"/>
              <a:t>raken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↓</a:t>
            </a:r>
            <a:br>
              <a:rPr lang="en-US" dirty="0"/>
            </a:br>
            <a:r>
              <a:rPr lang="en-US" dirty="0"/>
              <a:t>Alle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dan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aansluiten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</a:t>
            </a:r>
            <a:r>
              <a:rPr lang="en-US" dirty="0" err="1"/>
              <a:t>Arbodienst</a:t>
            </a:r>
            <a:r>
              <a:rPr lang="en-US" dirty="0"/>
              <a:t>’.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Arbodienst</a:t>
            </a:r>
            <a:r>
              <a:rPr lang="en-US" dirty="0"/>
              <a:t> </a:t>
            </a:r>
            <a:r>
              <a:rPr lang="en-US" dirty="0" err="1"/>
              <a:t>adviseert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begeleidt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bv</a:t>
            </a:r>
            <a:r>
              <a:rPr lang="en-US" dirty="0"/>
              <a:t>.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langdurige</a:t>
            </a:r>
            <a:r>
              <a:rPr lang="en-US" dirty="0"/>
              <a:t> </a:t>
            </a:r>
            <a:r>
              <a:rPr lang="en-US" dirty="0" err="1"/>
              <a:t>ziekte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zij</a:t>
            </a:r>
            <a:r>
              <a:rPr lang="en-US" dirty="0"/>
              <a:t> </a:t>
            </a:r>
            <a:r>
              <a:rPr lang="en-US" dirty="0" err="1"/>
              <a:t>weer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140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813B2-7583-DFB7-B1FF-70459783E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Arbeidsinspectie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CEFF80-5CA3-6323-2A0B-48D83AFD9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Arbeidsinspectie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overheidsinstantie</a:t>
            </a:r>
            <a:r>
              <a:rPr lang="en-US" dirty="0"/>
              <a:t> die in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kijken</a:t>
            </a:r>
            <a:r>
              <a:rPr lang="en-US" dirty="0"/>
              <a:t> of </a:t>
            </a:r>
            <a:r>
              <a:rPr lang="en-US" dirty="0" err="1"/>
              <a:t>alles</a:t>
            </a:r>
            <a:r>
              <a:rPr lang="en-US" dirty="0"/>
              <a:t> in </a:t>
            </a:r>
            <a:r>
              <a:rPr lang="en-US" dirty="0" err="1"/>
              <a:t>orde</a:t>
            </a:r>
            <a:r>
              <a:rPr lang="en-US" dirty="0"/>
              <a:t> is met de </a:t>
            </a:r>
            <a:r>
              <a:rPr lang="en-US" dirty="0" err="1"/>
              <a:t>arbeidsomstandigheden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Arbeidsinspectie</a:t>
            </a:r>
            <a:r>
              <a:rPr lang="en-US" dirty="0"/>
              <a:t> </a:t>
            </a:r>
            <a:r>
              <a:rPr lang="en-US" dirty="0" err="1"/>
              <a:t>hoeft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van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voren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kondigen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ze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</a:t>
            </a:r>
            <a:r>
              <a:rPr lang="en-US" dirty="0" err="1"/>
              <a:t>langs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onderzoeken</a:t>
            </a:r>
            <a:r>
              <a:rPr lang="en-US" dirty="0"/>
              <a:t> of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Arbowet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Middelen</a:t>
            </a:r>
            <a:r>
              <a:rPr lang="en-US" dirty="0"/>
              <a:t> van de </a:t>
            </a:r>
            <a:r>
              <a:rPr lang="en-US" dirty="0" err="1"/>
              <a:t>Arbeidsinspectie</a:t>
            </a:r>
            <a:r>
              <a:rPr lang="en-US" dirty="0"/>
              <a:t> om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pakken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 de </a:t>
            </a:r>
            <a:r>
              <a:rPr lang="en-US" dirty="0" err="1"/>
              <a:t>Arbeidsinspectie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boete</a:t>
            </a:r>
            <a:r>
              <a:rPr lang="en-US" dirty="0"/>
              <a:t> </a:t>
            </a:r>
            <a:r>
              <a:rPr lang="en-US" dirty="0" err="1"/>
              <a:t>geven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in het </a:t>
            </a:r>
            <a:r>
              <a:rPr lang="en-US" dirty="0" err="1"/>
              <a:t>uiterste</a:t>
            </a:r>
            <a:r>
              <a:rPr lang="en-US" dirty="0"/>
              <a:t> </a:t>
            </a:r>
            <a:r>
              <a:rPr lang="en-US" dirty="0" err="1"/>
              <a:t>geval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de </a:t>
            </a:r>
            <a:r>
              <a:rPr lang="en-US" dirty="0" err="1"/>
              <a:t>Arbeidsinspectie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 laten </a:t>
            </a:r>
            <a:r>
              <a:rPr lang="en-US" dirty="0" err="1"/>
              <a:t>sluiten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(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zich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herhaling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wet </a:t>
            </a:r>
            <a:r>
              <a:rPr lang="en-US" dirty="0" err="1"/>
              <a:t>hout</a:t>
            </a:r>
            <a:r>
              <a:rPr lang="en-US" dirty="0"/>
              <a:t> m.b.t. </a:t>
            </a:r>
            <a:r>
              <a:rPr lang="en-US" dirty="0" err="1"/>
              <a:t>arbeidsomstandigheden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Extra:</a:t>
            </a:r>
            <a:br>
              <a:rPr lang="en-US" dirty="0"/>
            </a:b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Arbeidsinspectie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</a:t>
            </a: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bedrijf</a:t>
            </a:r>
            <a:r>
              <a:rPr lang="en-US" dirty="0"/>
              <a:t>/ baas </a:t>
            </a:r>
            <a:r>
              <a:rPr lang="en-US" dirty="0" err="1"/>
              <a:t>weigert</a:t>
            </a:r>
            <a:r>
              <a:rPr lang="en-US" dirty="0"/>
              <a:t> de </a:t>
            </a:r>
            <a:r>
              <a:rPr lang="en-US" dirty="0" err="1"/>
              <a:t>arbeidsomstandigheden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 (Is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werknemer</a:t>
            </a:r>
            <a:r>
              <a:rPr lang="en-US" dirty="0"/>
              <a:t>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808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2CACEA-317D-6E9B-DA6C-34DFAE111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9493"/>
          </a:xfrm>
        </p:spPr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Arbowet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BA59CD-784F-4B3F-E589-43E40702B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564" y="1126836"/>
            <a:ext cx="11748654" cy="5262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Arbowet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onderdelen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Veiligheid</a:t>
            </a:r>
            <a:r>
              <a:rPr lang="en-US" dirty="0"/>
              <a:t>;</a:t>
            </a:r>
            <a:br>
              <a:rPr lang="en-US" dirty="0"/>
            </a:b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Beveiligen</a:t>
            </a:r>
            <a:r>
              <a:rPr lang="en-US" sz="2400" dirty="0"/>
              <a:t> van machines, </a:t>
            </a:r>
            <a:r>
              <a:rPr lang="en-US" sz="2400" dirty="0" err="1"/>
              <a:t>beschermkapjes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je </a:t>
            </a:r>
            <a:r>
              <a:rPr lang="en-US" sz="2400" dirty="0" err="1"/>
              <a:t>mond</a:t>
            </a:r>
            <a:r>
              <a:rPr lang="en-US" sz="2400" dirty="0"/>
              <a:t> of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goede</a:t>
            </a:r>
            <a:r>
              <a:rPr lang="en-US" sz="2400" dirty="0"/>
              <a:t> </a:t>
            </a:r>
            <a:r>
              <a:rPr lang="en-US" sz="2400" dirty="0" err="1"/>
              <a:t>vluchtroute</a:t>
            </a:r>
            <a:r>
              <a:rPr lang="en-US" sz="2400" dirty="0"/>
              <a:t> </a:t>
            </a:r>
            <a:r>
              <a:rPr lang="en-US" sz="2400" dirty="0" err="1"/>
              <a:t>bij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brand)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Gezondheid</a:t>
            </a:r>
            <a:r>
              <a:rPr lang="en-US" dirty="0"/>
              <a:t>;</a:t>
            </a:r>
            <a:br>
              <a:rPr lang="en-US" dirty="0"/>
            </a:br>
            <a:r>
              <a:rPr lang="en-US" sz="2400" dirty="0" err="1"/>
              <a:t>bv</a:t>
            </a:r>
            <a:r>
              <a:rPr lang="en-US" sz="2400" dirty="0"/>
              <a:t>. </a:t>
            </a:r>
            <a:r>
              <a:rPr lang="en-US" sz="2400" dirty="0" err="1"/>
              <a:t>Verbod</a:t>
            </a:r>
            <a:r>
              <a:rPr lang="en-US" sz="2400" dirty="0"/>
              <a:t> op </a:t>
            </a:r>
            <a:r>
              <a:rPr lang="en-US" sz="2400" dirty="0" err="1"/>
              <a:t>werken</a:t>
            </a:r>
            <a:r>
              <a:rPr lang="en-US" sz="2400" dirty="0"/>
              <a:t> met </a:t>
            </a:r>
            <a:r>
              <a:rPr lang="en-US" sz="2400" dirty="0" err="1"/>
              <a:t>gevaarlijke</a:t>
            </a:r>
            <a:r>
              <a:rPr lang="en-US" sz="2400" dirty="0"/>
              <a:t> stiffen, regels over </a:t>
            </a:r>
            <a:r>
              <a:rPr lang="en-US" sz="2400" dirty="0" err="1"/>
              <a:t>roken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temperatuur</a:t>
            </a:r>
            <a:r>
              <a:rPr lang="en-US" sz="2400" dirty="0"/>
              <a:t> in de </a:t>
            </a:r>
            <a:r>
              <a:rPr lang="en-US" sz="2400" dirty="0" err="1"/>
              <a:t>ruimte</a:t>
            </a:r>
            <a:r>
              <a:rPr lang="en-US" sz="2400" dirty="0"/>
              <a:t> </a:t>
            </a:r>
            <a:r>
              <a:rPr lang="en-US" sz="2400" dirty="0" err="1"/>
              <a:t>waar</a:t>
            </a:r>
            <a:r>
              <a:rPr lang="en-US" sz="2400" dirty="0"/>
              <a:t> je </a:t>
            </a:r>
            <a:r>
              <a:rPr lang="en-US" sz="2400" dirty="0" err="1"/>
              <a:t>moet</a:t>
            </a:r>
            <a:r>
              <a:rPr lang="en-US" sz="2400" dirty="0"/>
              <a:t> </a:t>
            </a:r>
            <a:r>
              <a:rPr lang="en-US" sz="2400" dirty="0" err="1"/>
              <a:t>werken</a:t>
            </a:r>
            <a:r>
              <a:rPr lang="en-US" sz="2400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Welzijn</a:t>
            </a:r>
            <a:r>
              <a:rPr lang="en-US" dirty="0"/>
              <a:t> </a:t>
            </a:r>
            <a:br>
              <a:rPr lang="en-US" dirty="0"/>
            </a:br>
            <a:r>
              <a:rPr lang="en-US" sz="2400" dirty="0"/>
              <a:t>(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zinloos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geestdodend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, </a:t>
            </a: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lang </a:t>
            </a:r>
            <a:r>
              <a:rPr lang="en-US" sz="2400" dirty="0" err="1"/>
              <a:t>eentonig</a:t>
            </a:r>
            <a:r>
              <a:rPr lang="en-US" sz="2400" dirty="0"/>
              <a:t> </a:t>
            </a:r>
            <a:r>
              <a:rPr lang="en-US" sz="2400" dirty="0" err="1"/>
              <a:t>werk</a:t>
            </a:r>
            <a:r>
              <a:rPr lang="en-US" sz="2400" dirty="0"/>
              <a:t>. </a:t>
            </a:r>
            <a:r>
              <a:rPr lang="en-US" sz="2400" dirty="0" err="1"/>
              <a:t>Beschermd</a:t>
            </a:r>
            <a:r>
              <a:rPr lang="en-US" sz="2400" dirty="0"/>
              <a:t> </a:t>
            </a:r>
            <a:r>
              <a:rPr lang="en-US" sz="2400" dirty="0" err="1"/>
              <a:t>worden</a:t>
            </a:r>
            <a:r>
              <a:rPr lang="en-US" sz="2400" dirty="0"/>
              <a:t> </a:t>
            </a:r>
            <a:r>
              <a:rPr lang="en-US" sz="2400" dirty="0" err="1"/>
              <a:t>tegen</a:t>
            </a:r>
            <a:r>
              <a:rPr lang="en-US" sz="2400" dirty="0"/>
              <a:t> </a:t>
            </a:r>
            <a:r>
              <a:rPr lang="en-US" sz="2400" dirty="0" err="1"/>
              <a:t>agressie</a:t>
            </a:r>
            <a:r>
              <a:rPr lang="en-US" sz="2400" dirty="0"/>
              <a:t>, </a:t>
            </a:r>
            <a:r>
              <a:rPr lang="en-US" sz="2400" dirty="0" err="1"/>
              <a:t>geweld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(</a:t>
            </a:r>
            <a:r>
              <a:rPr lang="en-US" sz="2400" dirty="0" err="1"/>
              <a:t>seksuele</a:t>
            </a:r>
            <a:r>
              <a:rPr lang="en-US" sz="2400" dirty="0"/>
              <a:t>) </a:t>
            </a:r>
            <a:r>
              <a:rPr lang="en-US" sz="2400" dirty="0" err="1"/>
              <a:t>intimidatie</a:t>
            </a:r>
            <a:r>
              <a:rPr lang="en-US" sz="2400" dirty="0"/>
              <a:t>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Extra:</a:t>
            </a:r>
            <a:br>
              <a:rPr lang="en-US" sz="2400" dirty="0"/>
            </a:br>
            <a:r>
              <a:rPr lang="en-US" sz="2400" dirty="0" err="1"/>
              <a:t>Niet</a:t>
            </a:r>
            <a:r>
              <a:rPr lang="en-US" sz="2400" dirty="0"/>
              <a:t> </a:t>
            </a:r>
            <a:r>
              <a:rPr lang="en-US" sz="2400" dirty="0" err="1"/>
              <a:t>alleen</a:t>
            </a:r>
            <a:r>
              <a:rPr lang="en-US" sz="2400" dirty="0"/>
              <a:t> je </a:t>
            </a:r>
            <a:r>
              <a:rPr lang="en-US" sz="2400" dirty="0" err="1"/>
              <a:t>werkgever</a:t>
            </a:r>
            <a:r>
              <a:rPr lang="en-US" sz="2400" dirty="0"/>
              <a:t> is </a:t>
            </a:r>
            <a:r>
              <a:rPr lang="en-US" sz="2400" dirty="0" err="1"/>
              <a:t>verantwoordelijk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de </a:t>
            </a:r>
            <a:r>
              <a:rPr lang="en-US" sz="2400" dirty="0" err="1"/>
              <a:t>veiligheid</a:t>
            </a:r>
            <a:r>
              <a:rPr lang="en-US" sz="2400" dirty="0"/>
              <a:t>.</a:t>
            </a:r>
            <a:br>
              <a:rPr lang="en-US" sz="2400" dirty="0"/>
            </a:br>
            <a:r>
              <a:rPr lang="en-US" sz="2400" dirty="0"/>
              <a:t>Als </a:t>
            </a:r>
            <a:r>
              <a:rPr lang="en-US" sz="2400" dirty="0" err="1"/>
              <a:t>werknemer</a:t>
            </a:r>
            <a:r>
              <a:rPr lang="en-US" sz="2400" dirty="0"/>
              <a:t> </a:t>
            </a:r>
            <a:r>
              <a:rPr lang="en-US" sz="2400" dirty="0" err="1"/>
              <a:t>moet</a:t>
            </a:r>
            <a:r>
              <a:rPr lang="en-US" sz="2400" dirty="0"/>
              <a:t> je </a:t>
            </a:r>
            <a:r>
              <a:rPr lang="en-US" sz="2400" dirty="0" err="1"/>
              <a:t>je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aan</a:t>
            </a:r>
            <a:r>
              <a:rPr lang="en-US" sz="2400" dirty="0"/>
              <a:t> </a:t>
            </a:r>
            <a:r>
              <a:rPr lang="en-US" sz="2400" dirty="0" err="1"/>
              <a:t>voorschriften</a:t>
            </a:r>
            <a:r>
              <a:rPr lang="en-US" sz="2400" dirty="0"/>
              <a:t> </a:t>
            </a:r>
            <a:r>
              <a:rPr lang="en-US" sz="2400" dirty="0" err="1"/>
              <a:t>houden</a:t>
            </a:r>
            <a:r>
              <a:rPr lang="en-US" sz="2400" dirty="0"/>
              <a:t>, </a:t>
            </a:r>
            <a:r>
              <a:rPr lang="en-US" sz="2400" dirty="0" err="1"/>
              <a:t>zoals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bouwhelm</a:t>
            </a:r>
            <a:r>
              <a:rPr lang="en-US" sz="2400" dirty="0"/>
              <a:t> </a:t>
            </a:r>
            <a:r>
              <a:rPr lang="en-US" sz="2400" dirty="0" err="1"/>
              <a:t>dragen</a:t>
            </a:r>
            <a:r>
              <a:rPr lang="en-US" sz="2400" dirty="0"/>
              <a:t> op de </a:t>
            </a:r>
            <a:r>
              <a:rPr lang="en-US" sz="2400" dirty="0" err="1"/>
              <a:t>bouwplaats</a:t>
            </a:r>
            <a:r>
              <a:rPr lang="en-US" sz="2400" dirty="0"/>
              <a:t>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02695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658E22-0194-62BE-4218-8A1CCCEA1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Regels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C054E2A-1166-CD8F-3FB5-6699D29F1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875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Naast</a:t>
            </a:r>
            <a:r>
              <a:rPr lang="en-US" dirty="0"/>
              <a:t> de </a:t>
            </a:r>
            <a:r>
              <a:rPr lang="en-US" dirty="0" err="1"/>
              <a:t>algemene</a:t>
            </a:r>
            <a:r>
              <a:rPr lang="en-US" dirty="0"/>
              <a:t> regels van de </a:t>
            </a:r>
            <a:r>
              <a:rPr lang="en-US" dirty="0" err="1"/>
              <a:t>Arbowet</a:t>
            </a:r>
            <a:r>
              <a:rPr lang="en-US" dirty="0"/>
              <a:t> </a:t>
            </a:r>
            <a:r>
              <a:rPr lang="en-US" dirty="0" err="1"/>
              <a:t>gelden</a:t>
            </a:r>
            <a:r>
              <a:rPr lang="en-US" dirty="0"/>
              <a:t> er </a:t>
            </a:r>
            <a:r>
              <a:rPr lang="en-US" dirty="0" err="1"/>
              <a:t>specifieke</a:t>
            </a:r>
            <a:r>
              <a:rPr lang="en-US" dirty="0"/>
              <a:t> regels </a:t>
            </a:r>
            <a:r>
              <a:rPr lang="en-US" dirty="0" err="1"/>
              <a:t>voor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zwangere</a:t>
            </a:r>
            <a:r>
              <a:rPr lang="en-US" dirty="0"/>
              <a:t> </a:t>
            </a:r>
            <a:r>
              <a:rPr lang="en-US" dirty="0" err="1"/>
              <a:t>vrouwen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- </a:t>
            </a:r>
            <a:r>
              <a:rPr lang="en-US" dirty="0" err="1"/>
              <a:t>uitzendkrachten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thuiswerkers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de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 er </a:t>
            </a:r>
            <a:r>
              <a:rPr lang="en-US" dirty="0" err="1"/>
              <a:t>een</a:t>
            </a:r>
            <a:r>
              <a:rPr lang="en-US" dirty="0"/>
              <a:t> apart </a:t>
            </a:r>
            <a:br>
              <a:rPr lang="en-US" dirty="0"/>
            </a:br>
            <a:r>
              <a:rPr lang="en-US" b="1" dirty="0" err="1"/>
              <a:t>Arbeidsbesluit</a:t>
            </a:r>
            <a:r>
              <a:rPr lang="en-US" b="1" dirty="0"/>
              <a:t> </a:t>
            </a:r>
            <a:r>
              <a:rPr lang="en-US" b="1" dirty="0" err="1"/>
              <a:t>Jeugdigen</a:t>
            </a:r>
            <a:r>
              <a:rPr lang="en-US" b="1" dirty="0"/>
              <a:t>. </a:t>
            </a:r>
            <a:br>
              <a:rPr lang="en-US" b="1" dirty="0"/>
            </a:br>
            <a:r>
              <a:rPr lang="en-US" dirty="0"/>
              <a:t>De Eisen die </a:t>
            </a:r>
            <a:r>
              <a:rPr lang="en-US" dirty="0" err="1"/>
              <a:t>hierin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strenger</a:t>
            </a:r>
            <a:r>
              <a:rPr lang="en-US" dirty="0"/>
              <a:t> dan de </a:t>
            </a:r>
            <a:r>
              <a:rPr lang="en-US" dirty="0" err="1"/>
              <a:t>Arbowet</a:t>
            </a:r>
            <a:r>
              <a:rPr lang="en-US" dirty="0"/>
              <a:t>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95034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58F9C8-226C-7E24-30F6-B0C20AB27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956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Arbeidsbesluit</a:t>
            </a:r>
            <a:r>
              <a:rPr lang="en-US" b="1" dirty="0"/>
              <a:t> </a:t>
            </a:r>
            <a:r>
              <a:rPr lang="en-US" b="1" dirty="0" err="1"/>
              <a:t>Jeugdigen</a:t>
            </a:r>
            <a:r>
              <a:rPr lang="en-US" b="1" dirty="0"/>
              <a:t> (</a:t>
            </a:r>
            <a:r>
              <a:rPr lang="en-US" b="1" dirty="0" err="1"/>
              <a:t>algemeen</a:t>
            </a:r>
            <a:r>
              <a:rPr lang="en-US" b="1" dirty="0"/>
              <a:t>)</a:t>
            </a:r>
            <a:br>
              <a:rPr lang="en-US" b="1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E89980-AFEA-F031-64A8-4CC5465E2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Arbeidsbesluit</a:t>
            </a:r>
            <a:r>
              <a:rPr lang="en-US" b="1" dirty="0"/>
              <a:t> </a:t>
            </a:r>
            <a:r>
              <a:rPr lang="en-US" b="1" dirty="0" err="1"/>
              <a:t>Jeugdigen</a:t>
            </a:r>
            <a:r>
              <a:rPr lang="en-US" b="1" dirty="0"/>
              <a:t>:</a:t>
            </a:r>
          </a:p>
          <a:p>
            <a:pPr marL="0" indent="0">
              <a:buNone/>
            </a:pPr>
            <a:br>
              <a:rPr lang="en-US" b="1" dirty="0"/>
            </a:br>
            <a:r>
              <a:rPr lang="en-US" dirty="0"/>
              <a:t>De Eisen die </a:t>
            </a:r>
            <a:r>
              <a:rPr lang="en-US" dirty="0" err="1"/>
              <a:t>hierin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strenger</a:t>
            </a:r>
            <a:r>
              <a:rPr lang="en-US" dirty="0"/>
              <a:t> dan de </a:t>
            </a:r>
            <a:r>
              <a:rPr lang="en-US" dirty="0" err="1"/>
              <a:t>Arbowet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minder </a:t>
            </a:r>
            <a:r>
              <a:rPr lang="en-US" dirty="0" err="1"/>
              <a:t>ervaring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Risico’s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kennen</a:t>
            </a:r>
            <a:r>
              <a:rPr lang="en-US" dirty="0"/>
              <a:t> of die </a:t>
            </a:r>
            <a:r>
              <a:rPr lang="en-US" dirty="0" err="1"/>
              <a:t>verkeerd</a:t>
            </a:r>
            <a:r>
              <a:rPr lang="en-US" dirty="0"/>
              <a:t> </a:t>
            </a:r>
            <a:r>
              <a:rPr lang="en-US" dirty="0" err="1"/>
              <a:t>inschatten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lopen</a:t>
            </a:r>
            <a:r>
              <a:rPr lang="en-US" dirty="0"/>
              <a:t> </a:t>
            </a:r>
            <a:r>
              <a:rPr lang="en-US" dirty="0" err="1"/>
              <a:t>daardoor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veiligheidsrisico’s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gezondheidsrisico’s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het </a:t>
            </a:r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</a:t>
            </a:r>
            <a:r>
              <a:rPr lang="en-US" dirty="0" err="1"/>
              <a:t>géén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slecht</a:t>
            </a:r>
            <a:r>
              <a:rPr lang="en-US" dirty="0"/>
              <a:t> is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lichamelijke</a:t>
            </a:r>
            <a:r>
              <a:rPr lang="en-US" dirty="0"/>
              <a:t> of </a:t>
            </a:r>
            <a:r>
              <a:rPr lang="en-US" dirty="0" err="1"/>
              <a:t>geestelijke</a:t>
            </a:r>
            <a:r>
              <a:rPr lang="en-US" dirty="0"/>
              <a:t> </a:t>
            </a:r>
            <a:r>
              <a:rPr lang="en-US" dirty="0" err="1"/>
              <a:t>ontwikkeling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1680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BAF0C-E8D1-406A-7681-FD00DD4D5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r>
              <a:rPr lang="en-US" dirty="0"/>
              <a:t> ‘ </a:t>
            </a:r>
            <a:r>
              <a:rPr lang="en-US" dirty="0" err="1"/>
              <a:t>Arbeidsbesluit</a:t>
            </a:r>
            <a:r>
              <a:rPr lang="en-US" dirty="0"/>
              <a:t> </a:t>
            </a:r>
            <a:r>
              <a:rPr lang="en-US" dirty="0" err="1"/>
              <a:t>Jeugdigen</a:t>
            </a:r>
            <a:r>
              <a:rPr lang="en-US" dirty="0"/>
              <a:t>’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8872F7-7E9B-0477-BF36-9D4463BAA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Inhoud</a:t>
            </a:r>
            <a:r>
              <a:rPr lang="en-US" dirty="0"/>
              <a:t> ‘ </a:t>
            </a:r>
            <a:r>
              <a:rPr lang="en-US" dirty="0" err="1"/>
              <a:t>arbeidsbesluit</a:t>
            </a:r>
            <a:r>
              <a:rPr lang="en-US" dirty="0"/>
              <a:t> </a:t>
            </a:r>
            <a:r>
              <a:rPr lang="en-US" dirty="0" err="1"/>
              <a:t>jeugdigen</a:t>
            </a:r>
            <a:r>
              <a:rPr lang="en-US" dirty="0"/>
              <a:t>’: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niet</a:t>
            </a:r>
            <a:r>
              <a:rPr lang="en-US" dirty="0"/>
              <a:t> met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zware</a:t>
            </a:r>
            <a:r>
              <a:rPr lang="en-US" dirty="0"/>
              <a:t> </a:t>
            </a:r>
            <a:r>
              <a:rPr lang="en-US" dirty="0" err="1"/>
              <a:t>spullen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sjouwen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 met </a:t>
            </a:r>
            <a:r>
              <a:rPr lang="en-US" dirty="0" err="1"/>
              <a:t>lawaai</a:t>
            </a:r>
            <a:r>
              <a:rPr lang="en-US" dirty="0"/>
              <a:t> harder dan 90 decibel;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niet</a:t>
            </a:r>
            <a:r>
              <a:rPr lang="en-US" dirty="0"/>
              <a:t> met </a:t>
            </a:r>
            <a:r>
              <a:rPr lang="en-US" dirty="0" err="1"/>
              <a:t>gevaarlijke</a:t>
            </a:r>
            <a:r>
              <a:rPr lang="en-US" dirty="0"/>
              <a:t> </a:t>
            </a:r>
            <a:r>
              <a:rPr lang="en-US" dirty="0" err="1"/>
              <a:t>stoffen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chemicaliën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eentonig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eenzaam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899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5B0988-E300-F18B-4709-90B57E4C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2.2: </a:t>
            </a:r>
            <a:r>
              <a:rPr lang="en-US" dirty="0" err="1"/>
              <a:t>Arbeidsvoorwaarden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9358DB-1998-2DF5-48EE-DFA5DC41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Arbeidsvoorwaarden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afspraken</a:t>
            </a:r>
            <a:r>
              <a:rPr lang="en-US" dirty="0"/>
              <a:t> die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ergens</a:t>
            </a:r>
            <a:r>
              <a:rPr lang="en-US" dirty="0"/>
              <a:t> </a:t>
            </a:r>
            <a:r>
              <a:rPr lang="en-US" dirty="0" err="1"/>
              <a:t>werkt</a:t>
            </a:r>
            <a:r>
              <a:rPr lang="en-US" dirty="0"/>
              <a:t>”.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o.a.</a:t>
            </a:r>
            <a:r>
              <a:rPr lang="en-US" dirty="0"/>
              <a:t> over: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hoeveel</a:t>
            </a:r>
            <a:r>
              <a:rPr lang="en-US" dirty="0"/>
              <a:t> </a:t>
            </a:r>
            <a:r>
              <a:rPr lang="en-US" dirty="0" err="1"/>
              <a:t>uren</a:t>
            </a:r>
            <a:r>
              <a:rPr lang="en-US" dirty="0"/>
              <a:t> je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wat de </a:t>
            </a:r>
            <a:r>
              <a:rPr lang="en-US" dirty="0" err="1"/>
              <a:t>werktijden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hoeveel</a:t>
            </a:r>
            <a:r>
              <a:rPr lang="en-US" dirty="0"/>
              <a:t> je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verdienen</a:t>
            </a:r>
            <a:r>
              <a:rPr lang="en-US" dirty="0"/>
              <a:t>;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- wat zijn je kansen op promotie?</a:t>
            </a:r>
            <a:br>
              <a:rPr lang="nl-NL" dirty="0"/>
            </a:br>
            <a:endParaRPr lang="nl-NL" dirty="0"/>
          </a:p>
          <a:p>
            <a:pPr marL="0" indent="0">
              <a:buNone/>
            </a:pPr>
            <a:r>
              <a:rPr lang="nl-NL" dirty="0"/>
              <a:t>Meestal worden afspraken hierover in een arbeidscontract vastgelegd.</a:t>
            </a:r>
            <a:br>
              <a:rPr lang="nl-NL" dirty="0"/>
            </a:br>
            <a:r>
              <a:rPr lang="nl-NL" dirty="0"/>
              <a:t>In je individuele arbeidsovereenkomst.</a:t>
            </a:r>
            <a:br>
              <a:rPr lang="nl-NL" dirty="0"/>
            </a:br>
            <a:r>
              <a:rPr lang="nl-NL" dirty="0"/>
              <a:t>Daarin staan de rechten en plichten van jou en je baas.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9248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5801</TotalTime>
  <Words>1081</Words>
  <Application>Microsoft Office PowerPoint</Application>
  <PresentationFormat>Breedbeeld</PresentationFormat>
  <Paragraphs>96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H2: Arbeidsomstandigheden en arbeidsvoorwaarden</vt:lpstr>
      <vt:lpstr>H2.1: Arbeidsomstandigheden</vt:lpstr>
      <vt:lpstr>De Arbowet</vt:lpstr>
      <vt:lpstr>De Arbeidsinspectie</vt:lpstr>
      <vt:lpstr>De Arbowet</vt:lpstr>
      <vt:lpstr>Regels voor jongeren</vt:lpstr>
      <vt:lpstr>Arbeidsbesluit Jeugdigen (algemeen) </vt:lpstr>
      <vt:lpstr>Inhoud ‘ Arbeidsbesluit Jeugdigen’</vt:lpstr>
      <vt:lpstr>2.2: Arbeidsvoorwaarden</vt:lpstr>
      <vt:lpstr>Wat staat er zoal in je contract?</vt:lpstr>
      <vt:lpstr>Collectieve arbeidsovereenkomst</vt:lpstr>
      <vt:lpstr>Arbeidsvoorwaarden loon en ontslag</vt:lpstr>
      <vt:lpstr>Gelijke behandeling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H2: Arbeidsomstandigheden en arbeidsvoorwaarden</dc:title>
  <dc:creator>Fluitsma, D.W.P.M. (Daniel)</dc:creator>
  <cp:lastModifiedBy>Fluitsma, D.W.P.M. (Daniel)</cp:lastModifiedBy>
  <cp:revision>1</cp:revision>
  <dcterms:created xsi:type="dcterms:W3CDTF">2024-01-22T08:55:06Z</dcterms:created>
  <dcterms:modified xsi:type="dcterms:W3CDTF">2024-02-02T09:44:35Z</dcterms:modified>
</cp:coreProperties>
</file>